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0" r:id="rId2"/>
    <p:sldId id="308" r:id="rId3"/>
    <p:sldId id="312" r:id="rId4"/>
    <p:sldId id="309" r:id="rId5"/>
    <p:sldId id="319" r:id="rId6"/>
    <p:sldId id="323" r:id="rId7"/>
    <p:sldId id="313" r:id="rId8"/>
    <p:sldId id="314" r:id="rId9"/>
    <p:sldId id="317" r:id="rId10"/>
    <p:sldId id="315" r:id="rId11"/>
    <p:sldId id="320" r:id="rId12"/>
    <p:sldId id="275" r:id="rId13"/>
    <p:sldId id="32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FF0066"/>
    <a:srgbClr val="33CCFF"/>
    <a:srgbClr val="0099CC"/>
    <a:srgbClr val="00FFFF"/>
    <a:srgbClr val="FFFF99"/>
    <a:srgbClr val="008000"/>
    <a:srgbClr val="E0EDB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4538" autoAdjust="0"/>
    <p:restoredTop sz="94660"/>
  </p:normalViewPr>
  <p:slideViewPr>
    <p:cSldViewPr>
      <p:cViewPr varScale="1">
        <p:scale>
          <a:sx n="94" d="100"/>
          <a:sy n="94" d="100"/>
        </p:scale>
        <p:origin x="-2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F6771B5-777E-4EE1-92DC-151CD19AB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47584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1537B1B-3EDC-4F80-9CF4-8A823193AFA3}" type="datetimeFigureOut">
              <a:rPr lang="en-US"/>
              <a:pPr>
                <a:defRPr/>
              </a:pPr>
              <a:t>10/25/2016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6CCEB00-1B52-408E-9CC4-0C2142394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557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EE1B6B6-4A39-47E5-938E-966A0D1476DE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</p:spTree>
    <p:extLst>
      <p:ext uri="{BB962C8B-B14F-4D97-AF65-F5344CB8AC3E}">
        <p14:creationId xmlns="" xmlns:p14="http://schemas.microsoft.com/office/powerpoint/2010/main" val="1974063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C9A71-915B-4549-AC43-132DD520E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5011968"/>
      </p:ext>
    </p:extLst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E1A6F-9A3F-48A0-A727-F7E4C415C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663832"/>
      </p:ext>
    </p:extLst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FDB6-F906-4717-8F12-7D50F1A6E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5543812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81EB7-545A-463A-8730-0C0962651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693984"/>
      </p:ext>
    </p:extLst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75278-B384-4EF5-8FE8-1FD26EB05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8372431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E612D-C752-43C3-86A6-9CDE08D94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63583635"/>
      </p:ext>
    </p:extLst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3A141-0135-425E-B3D6-4037BBEE3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9815679"/>
      </p:ext>
    </p:extLst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F725F-BC11-4A80-AEC4-D782A0283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9652121"/>
      </p:ext>
    </p:extLst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19324-49D7-4457-A846-DFB9D8FCD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8903643"/>
      </p:ext>
    </p:extLst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649DE-7785-4343-A255-9B1291CE9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3120277"/>
      </p:ext>
    </p:extLst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9387B-B2A0-43ED-828F-3100DA991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305915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934C5B3-BF00-4C3F-BC5A-3312A8770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audio" Target="../media/audio6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slide" Target="slide8.xml"/><Relationship Id="rId4" Type="http://schemas.openxmlformats.org/officeDocument/2006/relationships/audio" Target="../media/audio6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2.wav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fishJunping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276600"/>
            <a:ext cx="1752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1752600" y="2895600"/>
            <a:ext cx="5715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VỀ DỰ GIỜ THĂM LỚP 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990600" y="2057400"/>
            <a:ext cx="7239000" cy="25908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/>
                <a:cs typeface="Times New Roman"/>
              </a:rPr>
              <a:t>CHÀO MỪNG QUÝ THẦY CÔ</a:t>
            </a:r>
          </a:p>
        </p:txBody>
      </p:sp>
      <p:pic>
        <p:nvPicPr>
          <p:cNvPr id="2061" name="Picture 13" descr="fishJunping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352800"/>
            <a:ext cx="1752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lus/>
    <p:sndAc>
      <p:stSnd loop="1"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C:\Users\Administrator\Desktop\1360352377_480523890_2-Learning-ABC-Game-for-Kids-on-Google-Play-Store-Delhi.jpg"/>
          <p:cNvPicPr>
            <a:picLocks noChangeAspect="1" noChangeArrowheads="1"/>
          </p:cNvPicPr>
          <p:nvPr/>
        </p:nvPicPr>
        <p:blipFill rotWithShape="1">
          <a:blip r:embed="rId3"/>
          <a:srcRect l="8780" r="11288"/>
          <a:stretch/>
        </p:blipFill>
        <p:spPr bwMode="auto">
          <a:xfrm>
            <a:off x="76200" y="0"/>
            <a:ext cx="9067800" cy="670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533400" y="990600"/>
            <a:ext cx="4800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b="1" i="1" dirty="0" err="1" smtClean="0">
                <a:solidFill>
                  <a:srgbClr val="FF0000"/>
                </a:solidFill>
                <a:latin typeface="VNI Times"/>
              </a:rPr>
              <a:t>Chọn</a:t>
            </a:r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ñaùp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aùn</a:t>
            </a:r>
            <a:r>
              <a:rPr lang="en-US" sz="3200" b="1" i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NI-Times" pitchFamily="2" charset="0"/>
              </a:rPr>
              <a:t>ñuùng</a:t>
            </a:r>
            <a:endParaRPr lang="en-US" sz="3200" b="1" i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2133600" y="2246313"/>
            <a:ext cx="609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13317" name="Text Box 80"/>
          <p:cNvSpPr txBox="1">
            <a:spLocks noChangeArrowheads="1"/>
          </p:cNvSpPr>
          <p:nvPr/>
        </p:nvSpPr>
        <p:spPr bwMode="auto">
          <a:xfrm>
            <a:off x="2803525" y="313055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1800">
              <a:latin typeface="Arial" charset="0"/>
            </a:endParaRPr>
          </a:p>
        </p:txBody>
      </p:sp>
      <p:sp>
        <p:nvSpPr>
          <p:cNvPr id="17" name="32-Point Star 16"/>
          <p:cNvSpPr/>
          <p:nvPr/>
        </p:nvSpPr>
        <p:spPr>
          <a:xfrm>
            <a:off x="1447800" y="44196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7030A0"/>
                </a:solidFill>
                <a:latin typeface="Calibri" pitchFamily="34" charset="0"/>
              </a:rPr>
              <a:t>55</a:t>
            </a:r>
          </a:p>
        </p:txBody>
      </p:sp>
      <p:sp>
        <p:nvSpPr>
          <p:cNvPr id="18" name="32-Point Star 17"/>
          <p:cNvSpPr/>
          <p:nvPr/>
        </p:nvSpPr>
        <p:spPr>
          <a:xfrm>
            <a:off x="6781800" y="40386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7030A0"/>
                </a:solidFill>
                <a:latin typeface="Calibri" pitchFamily="34" charset="0"/>
              </a:rPr>
              <a:t>35</a:t>
            </a:r>
          </a:p>
        </p:txBody>
      </p:sp>
      <p:sp>
        <p:nvSpPr>
          <p:cNvPr id="19" name="32-Point Star 18"/>
          <p:cNvSpPr/>
          <p:nvPr/>
        </p:nvSpPr>
        <p:spPr>
          <a:xfrm>
            <a:off x="4114800" y="42672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7030A0"/>
                </a:solidFill>
                <a:latin typeface="Calibri" pitchFamily="34" charset="0"/>
              </a:rPr>
              <a:t>45</a:t>
            </a:r>
          </a:p>
        </p:txBody>
      </p:sp>
      <p:pic>
        <p:nvPicPr>
          <p:cNvPr id="20" name="Picture 19" descr="Sairoi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290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 descr="Sairoi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0480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Dungroi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3528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362200" y="2057400"/>
            <a:ext cx="4648200" cy="1066800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Kết quả của phép tính là:</a:t>
            </a:r>
          </a:p>
        </p:txBody>
      </p:sp>
      <p:sp>
        <p:nvSpPr>
          <p:cNvPr id="25617" name="Oval 17"/>
          <p:cNvSpPr>
            <a:spLocks noChangeArrowheads="1"/>
          </p:cNvSpPr>
          <p:nvPr/>
        </p:nvSpPr>
        <p:spPr bwMode="auto">
          <a:xfrm>
            <a:off x="2514600" y="914400"/>
            <a:ext cx="41910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Arial" charset="0"/>
              </a:rPr>
              <a:t>18 + 27 = ?</a:t>
            </a:r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4419600" y="4495800"/>
            <a:ext cx="762000" cy="68580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5616" grpId="0" animBg="1"/>
      <p:bldP spid="25617" grpId="0" animBg="1"/>
      <p:bldP spid="256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324600"/>
            <a:ext cx="609600" cy="533400"/>
          </a:xfrm>
          <a:prstGeom prst="actionButtonHome">
            <a:avLst/>
          </a:prstGeom>
          <a:solidFill>
            <a:srgbClr val="3517E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2133600" y="2246313"/>
            <a:ext cx="609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14342" name="Text Box 80"/>
          <p:cNvSpPr txBox="1">
            <a:spLocks noChangeArrowheads="1"/>
          </p:cNvSpPr>
          <p:nvPr/>
        </p:nvSpPr>
        <p:spPr bwMode="auto">
          <a:xfrm>
            <a:off x="2803525" y="313055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1800">
              <a:latin typeface="Arial" charset="0"/>
            </a:endParaRPr>
          </a:p>
        </p:txBody>
      </p:sp>
      <p:sp>
        <p:nvSpPr>
          <p:cNvPr id="17" name="32-Point Star 16"/>
          <p:cNvSpPr/>
          <p:nvPr/>
        </p:nvSpPr>
        <p:spPr>
          <a:xfrm>
            <a:off x="1447800" y="44196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rgbClr val="7030A0"/>
                </a:solidFill>
                <a:latin typeface="Calibri" pitchFamily="34" charset="0"/>
              </a:rPr>
              <a:t>82</a:t>
            </a:r>
          </a:p>
        </p:txBody>
      </p:sp>
      <p:sp>
        <p:nvSpPr>
          <p:cNvPr id="18" name="32-Point Star 17"/>
          <p:cNvSpPr/>
          <p:nvPr/>
        </p:nvSpPr>
        <p:spPr>
          <a:xfrm>
            <a:off x="3962400" y="42672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rgbClr val="7030A0"/>
                </a:solidFill>
                <a:latin typeface="Calibri" pitchFamily="34" charset="0"/>
              </a:rPr>
              <a:t>73</a:t>
            </a:r>
          </a:p>
        </p:txBody>
      </p:sp>
      <p:sp>
        <p:nvSpPr>
          <p:cNvPr id="19" name="32-Point Star 18"/>
          <p:cNvSpPr/>
          <p:nvPr/>
        </p:nvSpPr>
        <p:spPr>
          <a:xfrm>
            <a:off x="6400800" y="4114800"/>
            <a:ext cx="1219200" cy="1066800"/>
          </a:xfrm>
          <a:prstGeom prst="star3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rgbClr val="7030A0"/>
                </a:solidFill>
                <a:latin typeface="Calibri" pitchFamily="34" charset="0"/>
              </a:rPr>
              <a:t>83</a:t>
            </a:r>
          </a:p>
        </p:txBody>
      </p:sp>
      <p:pic>
        <p:nvPicPr>
          <p:cNvPr id="20" name="Picture 19" descr="Sairoi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290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 descr="Sairoi.gi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3528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Dungroi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200400"/>
            <a:ext cx="14097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362200" y="2057400"/>
            <a:ext cx="4648200" cy="1066800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accent2"/>
                </a:solidFill>
                <a:latin typeface="Arial" charset="0"/>
              </a:rPr>
              <a:t>Kết quả của phép tính là:</a:t>
            </a:r>
          </a:p>
        </p:txBody>
      </p:sp>
      <p:sp>
        <p:nvSpPr>
          <p:cNvPr id="25617" name="Oval 17"/>
          <p:cNvSpPr>
            <a:spLocks noChangeArrowheads="1"/>
          </p:cNvSpPr>
          <p:nvPr/>
        </p:nvSpPr>
        <p:spPr bwMode="auto">
          <a:xfrm>
            <a:off x="2514600" y="914400"/>
            <a:ext cx="41910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Arial" charset="0"/>
              </a:rPr>
              <a:t>46 + 37 = ?</a:t>
            </a:r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6629400" y="4343400"/>
            <a:ext cx="762000" cy="68580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5616" grpId="0" animBg="1"/>
      <p:bldP spid="25617" grpId="0" animBg="1"/>
      <p:bldP spid="256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hinh\hinh nen\5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524000"/>
            <a:ext cx="9372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          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Bài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học</a:t>
            </a: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kết</a:t>
            </a: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thúc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!</a:t>
            </a:r>
            <a:endParaRPr lang="en-US" sz="4000" b="1" dirty="0" smtClean="0">
              <a:solidFill>
                <a:schemeClr val="accent2">
                  <a:lumMod val="75000"/>
                </a:schemeClr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Kính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chúc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quý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thầy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cô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sức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khoẻ</a:t>
            </a:r>
            <a:endParaRPr lang="en-US" sz="4000" b="1" dirty="0" smtClean="0">
              <a:solidFill>
                <a:schemeClr val="accent2">
                  <a:lumMod val="75000"/>
                </a:schemeClr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Chúc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chăm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ngoan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tốt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.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1676400"/>
            <a:ext cx="7010400" cy="923330"/>
          </a:xfrm>
          <a:prstGeom prst="rect">
            <a:avLst/>
          </a:prstGeom>
          <a:noFill/>
        </p:spPr>
        <p:txBody>
          <a:bodyPr wrap="none">
            <a:prstTxWarp prst="textCurveUp">
              <a:avLst/>
            </a:prstTxWarp>
            <a:spAutoFit/>
          </a:bodyPr>
          <a:lstStyle/>
          <a:p>
            <a:pPr algn="ctr">
              <a:defRPr/>
            </a:pP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41000"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1812925" y="574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1508125" y="1031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2498725" y="1184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" name="Oval Callout 10"/>
          <p:cNvSpPr/>
          <p:nvPr/>
        </p:nvSpPr>
        <p:spPr>
          <a:xfrm>
            <a:off x="76200" y="762000"/>
            <a:ext cx="4191000" cy="1143000"/>
          </a:xfrm>
          <a:prstGeom prst="wedgeEllipseCallout">
            <a:avLst>
              <a:gd name="adj1" fmla="val -23742"/>
              <a:gd name="adj2" fmla="val 865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533400" y="2514600"/>
            <a:ext cx="3429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6"/>
                </a:solidFill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rồi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tính</a:t>
            </a:r>
            <a:r>
              <a:rPr lang="en-US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6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828800" y="32004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36 + 9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5207000" y="3200400"/>
            <a:ext cx="966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7 + 46</a:t>
            </a: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2219325" y="388461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36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397125" y="42656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9</a:t>
            </a: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1889125" y="4075113"/>
            <a:ext cx="35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2133600" y="4648200"/>
            <a:ext cx="609600" cy="0"/>
          </a:xfrm>
          <a:prstGeom prst="line">
            <a:avLst/>
          </a:prstGeom>
          <a:noFill/>
          <a:ln w="9525">
            <a:solidFill>
              <a:srgbClr val="0000F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5556250" y="38957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5378450" y="427831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46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5099050" y="4014788"/>
            <a:ext cx="387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>
            <a:off x="5257800" y="4648200"/>
            <a:ext cx="685800" cy="0"/>
          </a:xfrm>
          <a:prstGeom prst="line">
            <a:avLst/>
          </a:prstGeom>
          <a:noFill/>
          <a:ln w="9525">
            <a:solidFill>
              <a:srgbClr val="0000F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2390775" y="46101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2187575" y="46053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5568950" y="46466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5394325" y="46450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3098" name="Text Box 24"/>
          <p:cNvSpPr txBox="1">
            <a:spLocks noChangeArrowheads="1"/>
          </p:cNvSpPr>
          <p:nvPr/>
        </p:nvSpPr>
        <p:spPr bwMode="auto">
          <a:xfrm>
            <a:off x="1508125" y="21224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/>
      <p:bldP spid="23" grpId="0"/>
      <p:bldP spid="24" grpId="0"/>
      <p:bldP spid="25" grpId="0" animBg="1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1812925" y="574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1508125" y="1031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2498725" y="1184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304800" y="1828800"/>
            <a:ext cx="2438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  <a:latin typeface="Arial" charset="0"/>
              </a:rPr>
              <a:t>36 + 15 = ?</a:t>
            </a:r>
          </a:p>
        </p:txBody>
      </p:sp>
      <p:pic>
        <p:nvPicPr>
          <p:cNvPr id="11" name="Picture 2" descr="que tin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67000"/>
            <a:ext cx="4572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que tinh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457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que tin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0"/>
            <a:ext cx="4572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2057400" y="2819400"/>
            <a:ext cx="20638" cy="1449388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2209800" y="2819400"/>
            <a:ext cx="20638" cy="14414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2362200" y="2819400"/>
            <a:ext cx="0" cy="1449388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2514600" y="2819400"/>
            <a:ext cx="0" cy="14414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>
            <a:off x="2667000" y="2819400"/>
            <a:ext cx="0" cy="14414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2819400" y="2819400"/>
            <a:ext cx="0" cy="14414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" name="Picture 11" descr="que tinh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0"/>
            <a:ext cx="4572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1981200" y="4648200"/>
            <a:ext cx="0" cy="1446213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2133600" y="4648200"/>
            <a:ext cx="0" cy="1450975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2286000" y="4648200"/>
            <a:ext cx="0" cy="1450975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2438400" y="4648200"/>
            <a:ext cx="0" cy="144780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16"/>
          <p:cNvSpPr>
            <a:spLocks noChangeShapeType="1"/>
          </p:cNvSpPr>
          <p:nvPr/>
        </p:nvSpPr>
        <p:spPr bwMode="auto">
          <a:xfrm>
            <a:off x="2590800" y="4648200"/>
            <a:ext cx="0" cy="144780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8" name="Picture 17" descr="que tin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572000"/>
            <a:ext cx="457200" cy="154940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609600" y="6172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36  +  15   =</a:t>
            </a: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2438400" y="6172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?</a:t>
            </a:r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2362200" y="6172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51</a:t>
            </a:r>
          </a:p>
        </p:txBody>
      </p:sp>
      <p:sp>
        <p:nvSpPr>
          <p:cNvPr id="33" name="Text Box 26"/>
          <p:cNvSpPr txBox="1">
            <a:spLocks noChangeArrowheads="1"/>
          </p:cNvSpPr>
          <p:nvPr/>
        </p:nvSpPr>
        <p:spPr bwMode="auto">
          <a:xfrm>
            <a:off x="3581400" y="2895600"/>
            <a:ext cx="76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4" name="Line 28"/>
          <p:cNvSpPr>
            <a:spLocks noChangeShapeType="1"/>
          </p:cNvSpPr>
          <p:nvPr/>
        </p:nvSpPr>
        <p:spPr bwMode="auto">
          <a:xfrm>
            <a:off x="3429000" y="3962400"/>
            <a:ext cx="838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6" name="Text Box 31"/>
          <p:cNvSpPr txBox="1">
            <a:spLocks noChangeArrowheads="1"/>
          </p:cNvSpPr>
          <p:nvPr/>
        </p:nvSpPr>
        <p:spPr bwMode="auto">
          <a:xfrm>
            <a:off x="3505200" y="3352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 </a:t>
            </a:r>
          </a:p>
        </p:txBody>
      </p:sp>
      <p:sp>
        <p:nvSpPr>
          <p:cNvPr id="36" name="Text Box 32"/>
          <p:cNvSpPr txBox="1">
            <a:spLocks noChangeArrowheads="1"/>
          </p:cNvSpPr>
          <p:nvPr/>
        </p:nvSpPr>
        <p:spPr bwMode="auto">
          <a:xfrm>
            <a:off x="3276600" y="2895600"/>
            <a:ext cx="4572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 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3810000" y="41148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1</a:t>
            </a:r>
          </a:p>
        </p:txBody>
      </p:sp>
      <p:sp>
        <p:nvSpPr>
          <p:cNvPr id="38" name="Text Box 35"/>
          <p:cNvSpPr txBox="1">
            <a:spLocks noChangeArrowheads="1"/>
          </p:cNvSpPr>
          <p:nvPr/>
        </p:nvSpPr>
        <p:spPr bwMode="auto">
          <a:xfrm>
            <a:off x="3552825" y="41290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Arial" charset="0"/>
              </a:rPr>
              <a:t>5</a:t>
            </a:r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4953000" y="2819400"/>
            <a:ext cx="2971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*</a:t>
            </a:r>
            <a:r>
              <a:rPr lang="en-US" sz="2800" b="1"/>
              <a:t>6 cộng 5 bằng 11, viết 1, nhớ 1.</a:t>
            </a:r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4876800" y="3810000"/>
            <a:ext cx="373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*</a:t>
            </a:r>
            <a:r>
              <a:rPr lang="en-US" sz="2800" b="1" dirty="0"/>
              <a:t>3 </a:t>
            </a:r>
            <a:r>
              <a:rPr lang="en-US" sz="2800" b="1" dirty="0" err="1"/>
              <a:t>cộng</a:t>
            </a:r>
            <a:r>
              <a:rPr lang="en-US" sz="2800" b="1" dirty="0"/>
              <a:t> 1 </a:t>
            </a:r>
            <a:r>
              <a:rPr lang="en-US" sz="2800" b="1" dirty="0" err="1"/>
              <a:t>bằng</a:t>
            </a:r>
            <a:r>
              <a:rPr lang="en-US" sz="2800" b="1" dirty="0"/>
              <a:t> 4, </a:t>
            </a:r>
            <a:r>
              <a:rPr lang="en-US" sz="2800" b="1" dirty="0" err="1"/>
              <a:t>thêm</a:t>
            </a:r>
            <a:r>
              <a:rPr lang="en-US" sz="2800" b="1" dirty="0"/>
              <a:t> </a:t>
            </a:r>
            <a:r>
              <a:rPr lang="en-US" sz="2800" b="1" dirty="0" smtClean="0"/>
              <a:t>  1 </a:t>
            </a:r>
            <a:r>
              <a:rPr lang="en-US" sz="2800" b="1" dirty="0" err="1"/>
              <a:t>bằng</a:t>
            </a:r>
            <a:r>
              <a:rPr lang="en-US" sz="2800" b="1" dirty="0"/>
              <a:t> 5,viết 5</a:t>
            </a:r>
            <a:r>
              <a:rPr lang="en-US" sz="2800" b="1" dirty="0">
                <a:latin typeface="Arial" charset="0"/>
              </a:rPr>
              <a:t>.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3886200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6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3581400" y="34290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1 5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4335E-6 L 0.10938 -0.0011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0" y="-10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39306E-6 L 0.10677 -0.00531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-30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7 L 0.11667 -0.00625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0" y="-30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9722E-6 L 0.12083 -0.0074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0" y="-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938 -0.00115 L 0.10938 -0.27167 " pathEditMode="relative" rAng="0" ptsTypes="AA">
                                      <p:cBhvr>
                                        <p:cTn id="105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50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75 -0.00116 L 0.09375 -0.26953 " pathEditMode="relative" rAng="0" ptsTypes="AA">
                                      <p:cBhvr>
                                        <p:cTn id="10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40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29 4.39306E-6 L 0.1099 -0.27191 " pathEditMode="relative" rAng="0" ptsTypes="AA">
                                      <p:cBhvr>
                                        <p:cTn id="109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3600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833 -0.00347 L 0.10833 -0.27191 " pathEditMode="relative" rAng="0" ptsTypes="AA">
                                      <p:cBhvr>
                                        <p:cTn id="111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400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3987E-6 L -0.04219 -4.93987E-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" y="0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16466E-6 L -0.04948 -2.16466E-6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0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0.00139 L -0.04098 -0.003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0" y="-100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938 -0.26827 L 0.02604 -0.26827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64 -0.26827 L 0.01875 -0.26827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0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833 -0.2685 L -0.00278 -0.2685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0" y="0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642 -0.26988 L 0.00781 -0.26988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" presetClass="exit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" presetClass="exit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" presetClass="exit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5" presetClass="exit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4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800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3" dur="2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80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3" grpId="0" animBg="1"/>
      <p:bldP spid="24" grpId="0" animBg="1"/>
      <p:bldP spid="24" grpId="1" animBg="1"/>
      <p:bldP spid="24" grpId="2" animBg="1"/>
      <p:bldP spid="24" grpId="3" animBg="1"/>
      <p:bldP spid="24" grpId="4" animBg="1"/>
      <p:bldP spid="25" grpId="0" animBg="1"/>
      <p:bldP spid="25" grpId="1" animBg="1"/>
      <p:bldP spid="25" grpId="2" animBg="1"/>
      <p:bldP spid="25" grpId="3" animBg="1"/>
      <p:bldP spid="25" grpId="4" animBg="1"/>
      <p:bldP spid="26" grpId="0" animBg="1"/>
      <p:bldP spid="26" grpId="1" animBg="1"/>
      <p:bldP spid="26" grpId="2" animBg="1"/>
      <p:bldP spid="26" grpId="3" animBg="1"/>
      <p:bldP spid="26" grpId="4" animBg="1"/>
      <p:bldP spid="27" grpId="0" animBg="1"/>
      <p:bldP spid="27" grpId="1" animBg="1"/>
      <p:bldP spid="27" grpId="2" animBg="1"/>
      <p:bldP spid="27" grpId="3" animBg="1"/>
      <p:bldP spid="27" grpId="4" animBg="1"/>
      <p:bldP spid="30" grpId="0"/>
      <p:bldP spid="31" grpId="0"/>
      <p:bldP spid="31" grpId="1"/>
      <p:bldP spid="32" grpId="0"/>
      <p:bldP spid="33" grpId="0"/>
      <p:bldP spid="34" grpId="0" animBg="1"/>
      <p:bldP spid="36" grpId="0"/>
      <p:bldP spid="37" grpId="0"/>
      <p:bldP spid="38" grpId="0"/>
      <p:bldP spid="39" grpId="0"/>
      <p:bldP spid="40" grpId="0"/>
      <p:bldP spid="41" grpId="0" build="allAtOnce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838200" y="1447800"/>
            <a:ext cx="6629400" cy="1905000"/>
          </a:xfrm>
          <a:prstGeom prst="cloudCallout">
            <a:avLst>
              <a:gd name="adj1" fmla="val -38292"/>
              <a:gd name="adj2" fmla="val 59583"/>
            </a:avLst>
          </a:prstGeom>
          <a:solidFill>
            <a:srgbClr val="E0EDB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="1" dirty="0" err="1">
                <a:solidFill>
                  <a:srgbClr val="660066"/>
                </a:solidFill>
              </a:rPr>
              <a:t>Muốn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thực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hiện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phép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cộng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có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nhớ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dạng</a:t>
            </a:r>
            <a:r>
              <a:rPr lang="en-US" sz="2800" b="1" dirty="0">
                <a:solidFill>
                  <a:srgbClr val="660066"/>
                </a:solidFill>
              </a:rPr>
              <a:t> 36 +15 ta </a:t>
            </a:r>
            <a:r>
              <a:rPr lang="en-US" sz="2800" b="1" dirty="0" err="1">
                <a:solidFill>
                  <a:srgbClr val="660066"/>
                </a:solidFill>
              </a:rPr>
              <a:t>làm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thế</a:t>
            </a:r>
            <a:r>
              <a:rPr lang="en-US" sz="2800" b="1" dirty="0">
                <a:solidFill>
                  <a:srgbClr val="660066"/>
                </a:solidFill>
              </a:rPr>
              <a:t> </a:t>
            </a:r>
            <a:r>
              <a:rPr lang="en-US" sz="2800" b="1" dirty="0" err="1">
                <a:solidFill>
                  <a:srgbClr val="660066"/>
                </a:solidFill>
              </a:rPr>
              <a:t>nào</a:t>
            </a:r>
            <a:r>
              <a:rPr lang="en-US" sz="2800" b="1" dirty="0">
                <a:solidFill>
                  <a:srgbClr val="660066"/>
                </a:solidFill>
              </a:rPr>
              <a:t>?</a:t>
            </a: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762000" y="3581400"/>
            <a:ext cx="7848600" cy="2057400"/>
          </a:xfrm>
          <a:prstGeom prst="rect">
            <a:avLst/>
          </a:prstGeom>
          <a:solidFill>
            <a:srgbClr val="E0EDB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660066"/>
                </a:solidFill>
                <a:latin typeface="Arial" charset="0"/>
                <a:sym typeface="Wingdings" pitchFamily="2" charset="2"/>
              </a:rPr>
              <a:t>- </a:t>
            </a:r>
            <a:r>
              <a:rPr lang="en-US" sz="2800">
                <a:solidFill>
                  <a:srgbClr val="FF0066"/>
                </a:solidFill>
              </a:rPr>
              <a:t>Viết số nọ dưới số kia, sao cho hàng đơn vị thẳng </a:t>
            </a:r>
          </a:p>
          <a:p>
            <a:pPr algn="ctr"/>
            <a:r>
              <a:rPr lang="en-US" sz="2800">
                <a:solidFill>
                  <a:srgbClr val="FF0066"/>
                </a:solidFill>
              </a:rPr>
              <a:t>cột hàng đơn vị, hàng chục thẳng cột hàng chục.</a:t>
            </a:r>
          </a:p>
          <a:p>
            <a:pPr algn="ctr"/>
            <a:r>
              <a:rPr lang="en-US" sz="2800">
                <a:solidFill>
                  <a:srgbClr val="FF0066"/>
                </a:solidFill>
              </a:rPr>
              <a:t> </a:t>
            </a:r>
            <a:r>
              <a:rPr lang="en-US" sz="2800">
                <a:solidFill>
                  <a:srgbClr val="660066"/>
                </a:solidFill>
              </a:rPr>
              <a:t>- </a:t>
            </a:r>
            <a:r>
              <a:rPr lang="en-US" sz="2800">
                <a:solidFill>
                  <a:srgbClr val="FF0066"/>
                </a:solidFill>
              </a:rPr>
              <a:t>Vận dụng bảng cộng 6 cộng với một số rồi</a:t>
            </a:r>
            <a:r>
              <a:rPr lang="en-US" sz="2800"/>
              <a:t> </a:t>
            </a:r>
            <a:r>
              <a:rPr lang="en-US" sz="2800">
                <a:solidFill>
                  <a:srgbClr val="FF0066"/>
                </a:solidFill>
              </a:rPr>
              <a:t> tính từ </a:t>
            </a:r>
          </a:p>
          <a:p>
            <a:pPr algn="ctr"/>
            <a:r>
              <a:rPr lang="en-US" sz="2800">
                <a:solidFill>
                  <a:srgbClr val="FF0066"/>
                </a:solidFill>
              </a:rPr>
              <a:t>phải sang trái và nhớ 1 sang tổng các số chục.</a:t>
            </a:r>
          </a:p>
          <a:p>
            <a:pPr algn="ctr"/>
            <a:endParaRPr lang="en-US" sz="2800">
              <a:solidFill>
                <a:srgbClr val="FF0066"/>
              </a:solidFill>
            </a:endParaRP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1066800" y="281940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660066"/>
                </a:solidFill>
              </a:rPr>
              <a:t>Ghi nhớ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animBg="1"/>
      <p:bldP spid="63493" grpId="1" animBg="1"/>
      <p:bldP spid="63494" grpId="0" animBg="1"/>
      <p:bldP spid="634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838200" y="1600200"/>
            <a:ext cx="6629400" cy="2667000"/>
          </a:xfrm>
          <a:prstGeom prst="cloudCallout">
            <a:avLst>
              <a:gd name="adj1" fmla="val -19898"/>
              <a:gd name="adj2" fmla="val 65417"/>
            </a:avLst>
          </a:prstGeom>
          <a:solidFill>
            <a:srgbClr val="E0EDB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r>
              <a:rPr lang="en-US" sz="2800" b="1">
                <a:solidFill>
                  <a:srgbClr val="660066"/>
                </a:solidFill>
              </a:rPr>
              <a:t>Phép cộng có nhớ</a:t>
            </a:r>
            <a:r>
              <a:rPr lang="en-US" sz="2800" b="1"/>
              <a:t> </a:t>
            </a:r>
            <a:r>
              <a:rPr lang="en-US" sz="2800" b="1">
                <a:solidFill>
                  <a:srgbClr val="660066"/>
                </a:solidFill>
              </a:rPr>
              <a:t>dạng 36+15 có điểm gì giống các phép cộng dạng 49 + 25, dạng 38 + 25 và dạng</a:t>
            </a:r>
          </a:p>
          <a:p>
            <a:r>
              <a:rPr lang="en-US" sz="2800" b="1">
                <a:solidFill>
                  <a:srgbClr val="660066"/>
                </a:solidFill>
              </a:rPr>
              <a:t>          47 + 25 đã học?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1295400" y="4724400"/>
            <a:ext cx="7467600" cy="1219200"/>
          </a:xfrm>
          <a:prstGeom prst="rect">
            <a:avLst/>
          </a:prstGeom>
          <a:solidFill>
            <a:srgbClr val="E0EDB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</a:rPr>
              <a:t>Đều là phép cộng có nhớ trong phạm vi 100 </a:t>
            </a:r>
          </a:p>
          <a:p>
            <a:pPr algn="ctr"/>
            <a:r>
              <a:rPr lang="en-US" sz="2800" b="1">
                <a:solidFill>
                  <a:srgbClr val="FF0066"/>
                </a:solidFill>
              </a:rPr>
              <a:t>và cộng qua 10 ở hàng đơn vị.</a:t>
            </a:r>
          </a:p>
          <a:p>
            <a:pPr algn="ctr"/>
            <a:r>
              <a:rPr lang="en-US" b="1">
                <a:solidFill>
                  <a:srgbClr val="FF0066"/>
                </a:solidFill>
                <a:latin typeface="Arial" charset="0"/>
              </a:rPr>
              <a:t> </a:t>
            </a:r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457200" y="51054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 animBg="1"/>
      <p:bldP spid="64518" grpId="0" animBg="1"/>
      <p:bldP spid="645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que t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667000"/>
            <a:ext cx="457200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que tinh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67000"/>
            <a:ext cx="457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 descr="que tinh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667000"/>
            <a:ext cx="4572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que tin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0"/>
            <a:ext cx="4572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2286000" y="4572000"/>
            <a:ext cx="0" cy="1450975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5" name="Picture 7" descr="que t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572000"/>
            <a:ext cx="457200" cy="1549400"/>
          </a:xfrm>
          <a:prstGeom prst="rect">
            <a:avLst/>
          </a:prstGeom>
          <a:solidFill>
            <a:srgbClr val="FF006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457200" y="1600200"/>
            <a:ext cx="2743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36 + 15 = ?</a:t>
            </a:r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533400" y="6400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36 + 15 =  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51</a:t>
            </a: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3657600" y="2895600"/>
            <a:ext cx="762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3505200" y="3352800"/>
            <a:ext cx="838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3505200" y="3352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 </a:t>
            </a:r>
          </a:p>
        </p:txBody>
      </p:sp>
      <p:sp>
        <p:nvSpPr>
          <p:cNvPr id="7181" name="Text Box 15"/>
          <p:cNvSpPr txBox="1">
            <a:spLocks noChangeArrowheads="1"/>
          </p:cNvSpPr>
          <p:nvPr/>
        </p:nvSpPr>
        <p:spPr bwMode="auto">
          <a:xfrm>
            <a:off x="3276600" y="2667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 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7182" name="Text Box 16"/>
          <p:cNvSpPr txBox="1">
            <a:spLocks noChangeArrowheads="1"/>
          </p:cNvSpPr>
          <p:nvPr/>
        </p:nvSpPr>
        <p:spPr bwMode="auto">
          <a:xfrm>
            <a:off x="3505200" y="33528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Arial" charset="0"/>
              </a:rPr>
              <a:t> 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5 1</a:t>
            </a:r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4876800" y="2133600"/>
            <a:ext cx="297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*</a:t>
            </a:r>
            <a:r>
              <a:rPr lang="en-US" b="1">
                <a:latin typeface="Arial" charset="0"/>
              </a:rPr>
              <a:t>6 cộng 5 bằng 11, viết 1, nhớ 1.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4876800" y="3124200"/>
            <a:ext cx="396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*3 cộng 1 bằng 4, thêm 1 bằng 5,viết 5.</a:t>
            </a:r>
          </a:p>
        </p:txBody>
      </p:sp>
      <p:sp>
        <p:nvSpPr>
          <p:cNvPr id="7185" name="Text Box 19"/>
          <p:cNvSpPr txBox="1">
            <a:spLocks noChangeArrowheads="1"/>
          </p:cNvSpPr>
          <p:nvPr/>
        </p:nvSpPr>
        <p:spPr bwMode="auto">
          <a:xfrm>
            <a:off x="3429000" y="2438400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 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3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6</a:t>
            </a:r>
          </a:p>
        </p:txBody>
      </p:sp>
      <p:sp>
        <p:nvSpPr>
          <p:cNvPr id="7186" name="Text Box 21"/>
          <p:cNvSpPr txBox="1">
            <a:spLocks noChangeArrowheads="1"/>
          </p:cNvSpPr>
          <p:nvPr/>
        </p:nvSpPr>
        <p:spPr bwMode="auto">
          <a:xfrm>
            <a:off x="3505200" y="28194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1 5</a:t>
            </a:r>
            <a:endParaRPr lang="en-US" sz="2800" b="1"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52600" y="7620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69925" y="-34925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98525" y="-34925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-1270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663825" y="2719388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524000" y="6248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808038" y="242887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1066800" y="24384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774700" y="293052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1066800" y="2895600"/>
            <a:ext cx="5953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9</a:t>
            </a:r>
          </a:p>
          <a:p>
            <a:pPr eaLnBrk="1" hangingPunct="1">
              <a:spcBef>
                <a:spcPct val="50000"/>
              </a:spcBef>
            </a:pPr>
            <a:endParaRPr lang="en-US" sz="3200" b="1">
              <a:latin typeface=".VnTime" pitchFamily="34" charset="0"/>
              <a:cs typeface="Arial" charset="0"/>
            </a:endParaRPr>
          </a:p>
        </p:txBody>
      </p:sp>
      <p:sp>
        <p:nvSpPr>
          <p:cNvPr id="8203" name="Text Box 13"/>
          <p:cNvSpPr txBox="1">
            <a:spLocks noChangeArrowheads="1"/>
          </p:cNvSpPr>
          <p:nvPr/>
        </p:nvSpPr>
        <p:spPr bwMode="auto">
          <a:xfrm>
            <a:off x="2474913" y="242093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8204" name="Text Box 14"/>
          <p:cNvSpPr txBox="1">
            <a:spLocks noChangeArrowheads="1"/>
          </p:cNvSpPr>
          <p:nvPr/>
        </p:nvSpPr>
        <p:spPr bwMode="auto">
          <a:xfrm>
            <a:off x="2727325" y="2424113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493713" y="262096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2451100" y="29083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8207" name="Text Box 17"/>
          <p:cNvSpPr txBox="1">
            <a:spLocks noChangeArrowheads="1"/>
          </p:cNvSpPr>
          <p:nvPr/>
        </p:nvSpPr>
        <p:spPr bwMode="auto">
          <a:xfrm>
            <a:off x="2743200" y="2903538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8208" name="Text Box 18"/>
          <p:cNvSpPr txBox="1">
            <a:spLocks noChangeArrowheads="1"/>
          </p:cNvSpPr>
          <p:nvPr/>
        </p:nvSpPr>
        <p:spPr bwMode="auto">
          <a:xfrm>
            <a:off x="5715000" y="290988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8209" name="Text Box 19"/>
          <p:cNvSpPr txBox="1">
            <a:spLocks noChangeArrowheads="1"/>
          </p:cNvSpPr>
          <p:nvPr/>
        </p:nvSpPr>
        <p:spPr bwMode="auto">
          <a:xfrm>
            <a:off x="5984875" y="2906713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10" name="Text Box 20"/>
          <p:cNvSpPr txBox="1">
            <a:spLocks noChangeArrowheads="1"/>
          </p:cNvSpPr>
          <p:nvPr/>
        </p:nvSpPr>
        <p:spPr bwMode="auto">
          <a:xfrm>
            <a:off x="5727700" y="241141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8211" name="Text Box 21"/>
          <p:cNvSpPr txBox="1">
            <a:spLocks noChangeArrowheads="1"/>
          </p:cNvSpPr>
          <p:nvPr/>
        </p:nvSpPr>
        <p:spPr bwMode="auto">
          <a:xfrm>
            <a:off x="5999163" y="2420938"/>
            <a:ext cx="5953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12" name="Text Box 22"/>
          <p:cNvSpPr txBox="1">
            <a:spLocks noChangeArrowheads="1"/>
          </p:cNvSpPr>
          <p:nvPr/>
        </p:nvSpPr>
        <p:spPr bwMode="auto">
          <a:xfrm>
            <a:off x="2160588" y="258762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13" name="Text Box 23"/>
          <p:cNvSpPr txBox="1">
            <a:spLocks noChangeArrowheads="1"/>
          </p:cNvSpPr>
          <p:nvPr/>
        </p:nvSpPr>
        <p:spPr bwMode="auto">
          <a:xfrm>
            <a:off x="5397500" y="258921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14" name="Line 24"/>
          <p:cNvSpPr>
            <a:spLocks noChangeShapeType="1"/>
          </p:cNvSpPr>
          <p:nvPr/>
        </p:nvSpPr>
        <p:spPr bwMode="auto">
          <a:xfrm>
            <a:off x="2438400" y="34290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5"/>
          <p:cNvSpPr>
            <a:spLocks noChangeShapeType="1"/>
          </p:cNvSpPr>
          <p:nvPr/>
        </p:nvSpPr>
        <p:spPr bwMode="auto">
          <a:xfrm>
            <a:off x="5638800" y="3449638"/>
            <a:ext cx="690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Line 26"/>
          <p:cNvSpPr>
            <a:spLocks noChangeShapeType="1"/>
          </p:cNvSpPr>
          <p:nvPr/>
        </p:nvSpPr>
        <p:spPr bwMode="auto">
          <a:xfrm>
            <a:off x="677863" y="3452813"/>
            <a:ext cx="757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1066800" y="34290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685800" y="34290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2362200" y="35052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2667000" y="35052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5715000" y="34290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cs typeface="Arial" charset="0"/>
              </a:rPr>
              <a:t>8</a:t>
            </a: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6019800" y="34290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8223" name="Text Box 33"/>
          <p:cNvSpPr txBox="1">
            <a:spLocks noChangeArrowheads="1"/>
          </p:cNvSpPr>
          <p:nvPr/>
        </p:nvSpPr>
        <p:spPr bwMode="auto">
          <a:xfrm>
            <a:off x="4289425" y="2719388"/>
            <a:ext cx="184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8224" name="Text Box 34"/>
          <p:cNvSpPr txBox="1">
            <a:spLocks noChangeArrowheads="1"/>
          </p:cNvSpPr>
          <p:nvPr/>
        </p:nvSpPr>
        <p:spPr bwMode="auto">
          <a:xfrm>
            <a:off x="4100513" y="242093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8225" name="Text Box 35"/>
          <p:cNvSpPr txBox="1">
            <a:spLocks noChangeArrowheads="1"/>
          </p:cNvSpPr>
          <p:nvPr/>
        </p:nvSpPr>
        <p:spPr bwMode="auto">
          <a:xfrm>
            <a:off x="4352925" y="2424113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26" name="Text Box 36"/>
          <p:cNvSpPr txBox="1">
            <a:spLocks noChangeArrowheads="1"/>
          </p:cNvSpPr>
          <p:nvPr/>
        </p:nvSpPr>
        <p:spPr bwMode="auto">
          <a:xfrm>
            <a:off x="4076700" y="29083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8227" name="Text Box 37"/>
          <p:cNvSpPr txBox="1">
            <a:spLocks noChangeArrowheads="1"/>
          </p:cNvSpPr>
          <p:nvPr/>
        </p:nvSpPr>
        <p:spPr bwMode="auto">
          <a:xfrm>
            <a:off x="4368800" y="2903538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8228" name="Text Box 38"/>
          <p:cNvSpPr txBox="1">
            <a:spLocks noChangeArrowheads="1"/>
          </p:cNvSpPr>
          <p:nvPr/>
        </p:nvSpPr>
        <p:spPr bwMode="auto">
          <a:xfrm>
            <a:off x="3798888" y="2587625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29" name="Line 39"/>
          <p:cNvSpPr>
            <a:spLocks noChangeShapeType="1"/>
          </p:cNvSpPr>
          <p:nvPr/>
        </p:nvSpPr>
        <p:spPr bwMode="auto">
          <a:xfrm>
            <a:off x="3937000" y="343535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Text Box 40"/>
          <p:cNvSpPr txBox="1">
            <a:spLocks noChangeArrowheads="1"/>
          </p:cNvSpPr>
          <p:nvPr/>
        </p:nvSpPr>
        <p:spPr bwMode="auto">
          <a:xfrm>
            <a:off x="4038600" y="35052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44073" name="Text Box 41"/>
          <p:cNvSpPr txBox="1">
            <a:spLocks noChangeArrowheads="1"/>
          </p:cNvSpPr>
          <p:nvPr/>
        </p:nvSpPr>
        <p:spPr bwMode="auto">
          <a:xfrm>
            <a:off x="4343400" y="35052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8232" name="Text Box 42"/>
          <p:cNvSpPr txBox="1">
            <a:spLocks noChangeArrowheads="1"/>
          </p:cNvSpPr>
          <p:nvPr/>
        </p:nvSpPr>
        <p:spPr bwMode="auto">
          <a:xfrm>
            <a:off x="7480300" y="2909888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8233" name="Text Box 43"/>
          <p:cNvSpPr txBox="1">
            <a:spLocks noChangeArrowheads="1"/>
          </p:cNvSpPr>
          <p:nvPr/>
        </p:nvSpPr>
        <p:spPr bwMode="auto">
          <a:xfrm>
            <a:off x="7750175" y="2906713"/>
            <a:ext cx="595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8234" name="Text Box 44"/>
          <p:cNvSpPr txBox="1">
            <a:spLocks noChangeArrowheads="1"/>
          </p:cNvSpPr>
          <p:nvPr/>
        </p:nvSpPr>
        <p:spPr bwMode="auto">
          <a:xfrm>
            <a:off x="7493000" y="241141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8235" name="Text Box 45"/>
          <p:cNvSpPr txBox="1">
            <a:spLocks noChangeArrowheads="1"/>
          </p:cNvSpPr>
          <p:nvPr/>
        </p:nvSpPr>
        <p:spPr bwMode="auto">
          <a:xfrm>
            <a:off x="7764463" y="2420938"/>
            <a:ext cx="5953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36" name="Text Box 46"/>
          <p:cNvSpPr txBox="1">
            <a:spLocks noChangeArrowheads="1"/>
          </p:cNvSpPr>
          <p:nvPr/>
        </p:nvSpPr>
        <p:spPr bwMode="auto">
          <a:xfrm>
            <a:off x="7188200" y="258921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8237" name="Line 47"/>
          <p:cNvSpPr>
            <a:spLocks noChangeShapeType="1"/>
          </p:cNvSpPr>
          <p:nvPr/>
        </p:nvSpPr>
        <p:spPr bwMode="auto">
          <a:xfrm>
            <a:off x="7404100" y="3425825"/>
            <a:ext cx="690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7508875" y="3368675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7788275" y="33528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8240" name="Text Box 53"/>
          <p:cNvSpPr txBox="1">
            <a:spLocks noChangeArrowheads="1"/>
          </p:cNvSpPr>
          <p:nvPr/>
        </p:nvSpPr>
        <p:spPr bwMode="auto">
          <a:xfrm>
            <a:off x="304800" y="19050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Bài 1</a:t>
            </a:r>
            <a:r>
              <a:rPr lang="en-US" sz="2800" b="1">
                <a:solidFill>
                  <a:srgbClr val="0000FF"/>
                </a:solidFill>
              </a:rPr>
              <a:t>: Tính</a:t>
            </a:r>
          </a:p>
        </p:txBody>
      </p:sp>
      <p:sp>
        <p:nvSpPr>
          <p:cNvPr id="8241" name="Text Box 54"/>
          <p:cNvSpPr txBox="1">
            <a:spLocks noChangeArrowheads="1"/>
          </p:cNvSpPr>
          <p:nvPr/>
        </p:nvSpPr>
        <p:spPr bwMode="auto">
          <a:xfrm>
            <a:off x="2384425" y="373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8242" name="Text Box 57"/>
          <p:cNvSpPr txBox="1">
            <a:spLocks noChangeArrowheads="1"/>
          </p:cNvSpPr>
          <p:nvPr/>
        </p:nvSpPr>
        <p:spPr bwMode="auto">
          <a:xfrm>
            <a:off x="1066800" y="2438400"/>
            <a:ext cx="595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8243" name="Text Box 58"/>
          <p:cNvSpPr txBox="1">
            <a:spLocks noChangeArrowheads="1"/>
          </p:cNvSpPr>
          <p:nvPr/>
        </p:nvSpPr>
        <p:spPr bwMode="auto">
          <a:xfrm>
            <a:off x="1066800" y="2895600"/>
            <a:ext cx="5953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9</a:t>
            </a:r>
          </a:p>
          <a:p>
            <a:pPr eaLnBrk="1" hangingPunct="1">
              <a:spcBef>
                <a:spcPct val="50000"/>
              </a:spcBef>
            </a:pPr>
            <a:endParaRPr lang="en-US" sz="3200" b="1">
              <a:latin typeface=".VnTime" pitchFamily="34" charset="0"/>
              <a:cs typeface="Arial" charset="0"/>
            </a:endParaRPr>
          </a:p>
        </p:txBody>
      </p:sp>
      <p:sp>
        <p:nvSpPr>
          <p:cNvPr id="8244" name="Text Box 59"/>
          <p:cNvSpPr txBox="1">
            <a:spLocks noChangeArrowheads="1"/>
          </p:cNvSpPr>
          <p:nvPr/>
        </p:nvSpPr>
        <p:spPr bwMode="auto">
          <a:xfrm>
            <a:off x="493713" y="2620963"/>
            <a:ext cx="45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90600" y="0"/>
            <a:ext cx="6477000" cy="10495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endParaRPr lang="en-US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-NBKQ1" pitchFamily="2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4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440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44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440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9" grpId="0"/>
      <p:bldP spid="44060" grpId="0"/>
      <p:bldP spid="44061" grpId="0"/>
      <p:bldP spid="44062" grpId="0"/>
      <p:bldP spid="44063" grpId="0"/>
      <p:bldP spid="44064" grpId="0"/>
      <p:bldP spid="44072" grpId="0"/>
      <p:bldP spid="44073" grpId="0"/>
      <p:bldP spid="44080" grpId="0"/>
      <p:bldP spid="440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04800" y="2362200"/>
            <a:ext cx="883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solidFill>
                  <a:srgbClr val="FF3300"/>
                </a:solidFill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3300"/>
                </a:solidFill>
                <a:cs typeface="Times New Roman" pitchFamily="18" charset="0"/>
              </a:rPr>
              <a:t> 2</a:t>
            </a:r>
            <a:r>
              <a:rPr lang="en-US" sz="3200" b="1" dirty="0">
                <a:solidFill>
                  <a:srgbClr val="FF3300"/>
                </a:solidFill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Đặt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rồi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tổng</a:t>
            </a:r>
            <a:r>
              <a:rPr lang="en-US" sz="2800" b="1" dirty="0">
                <a:solidFill>
                  <a:srgbClr val="0000F6"/>
                </a:solidFill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hạng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6"/>
                </a:solidFill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6"/>
                </a:solidFill>
                <a:cs typeface="Times New Roman" pitchFamily="18" charset="0"/>
              </a:rPr>
              <a:t>:</a:t>
            </a:r>
            <a:endParaRPr lang="en-US" sz="2800" b="1" dirty="0">
              <a:solidFill>
                <a:srgbClr val="0000F6"/>
              </a:solidFill>
              <a:cs typeface="Times New Roman" pitchFamily="18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066800" y="3149025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a. 36 </a:t>
            </a:r>
            <a:r>
              <a:rPr lang="en-US" sz="3200" b="1" dirty="0" err="1">
                <a:solidFill>
                  <a:srgbClr val="0000F6"/>
                </a:solidFill>
                <a:latin typeface="VNI Times" pitchFamily="2" charset="0"/>
                <a:cs typeface="Arial" charset="0"/>
              </a:rPr>
              <a:t>và</a:t>
            </a:r>
            <a:r>
              <a:rPr lang="en-US" sz="3200" b="1" dirty="0">
                <a:solidFill>
                  <a:srgbClr val="0000F6"/>
                </a:solidFill>
                <a:latin typeface="VNI Times" pitchFamily="2" charset="0"/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18</a:t>
            </a:r>
            <a:r>
              <a:rPr lang="en-US" sz="3200" dirty="0" smtClean="0">
                <a:latin typeface=".VnTime" pitchFamily="34" charset="0"/>
                <a:cs typeface="Arial" charset="0"/>
              </a:rPr>
              <a:t> </a:t>
            </a:r>
            <a:endParaRPr lang="en-US" sz="3200" dirty="0">
              <a:latin typeface=".VnTime" pitchFamily="34" charset="0"/>
              <a:cs typeface="Arial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257800" y="3149025"/>
            <a:ext cx="281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6"/>
                </a:solidFill>
                <a:latin typeface="+mn-lt"/>
                <a:cs typeface="Arial" charset="0"/>
              </a:rPr>
              <a:t>b. 24 </a:t>
            </a:r>
            <a:r>
              <a:rPr lang="en-US" sz="3200" b="1" dirty="0" err="1" smtClean="0">
                <a:solidFill>
                  <a:srgbClr val="0000F6"/>
                </a:solidFill>
                <a:latin typeface="+mn-lt"/>
                <a:cs typeface="Arial" charset="0"/>
              </a:rPr>
              <a:t>và</a:t>
            </a:r>
            <a:r>
              <a:rPr lang="en-US" sz="3200" b="1" dirty="0" smtClean="0">
                <a:solidFill>
                  <a:srgbClr val="0000F6"/>
                </a:solidFill>
                <a:latin typeface="+mn-lt"/>
                <a:cs typeface="Arial" charset="0"/>
              </a:rPr>
              <a:t> </a:t>
            </a:r>
            <a:r>
              <a:rPr lang="en-US" sz="3200" b="1" dirty="0">
                <a:solidFill>
                  <a:srgbClr val="0000F6"/>
                </a:solidFill>
                <a:latin typeface="+mn-lt"/>
                <a:cs typeface="Arial" charset="0"/>
              </a:rPr>
              <a:t>19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981200" y="4068762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3 6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203325" y="4829175"/>
            <a:ext cx="6254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2286000" y="4535487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8             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1981200" y="4535487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1600200" y="4318000"/>
            <a:ext cx="38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6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1905000" y="5081587"/>
            <a:ext cx="762000" cy="0"/>
          </a:xfrm>
          <a:prstGeom prst="line">
            <a:avLst/>
          </a:prstGeom>
          <a:noFill/>
          <a:ln w="28575">
            <a:solidFill>
              <a:srgbClr val="0000F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2209800" y="4868862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2286000" y="5068887"/>
            <a:ext cx="53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1981200" y="5068887"/>
            <a:ext cx="457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33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6248400" y="4051300"/>
            <a:ext cx="762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2 4</a:t>
            </a: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4203700" y="4824412"/>
            <a:ext cx="6254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6477000" y="4556125"/>
            <a:ext cx="53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 9</a:t>
            </a: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6262688" y="4565650"/>
            <a:ext cx="381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1  </a:t>
            </a: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5943600" y="4313237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6"/>
                </a:solidFill>
                <a:latin typeface=".VnTime" pitchFamily="34" charset="0"/>
                <a:cs typeface="Arial" charset="0"/>
              </a:rPr>
              <a:t>+</a:t>
            </a:r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6172200" y="5051425"/>
            <a:ext cx="762000" cy="0"/>
          </a:xfrm>
          <a:prstGeom prst="line">
            <a:avLst/>
          </a:prstGeom>
          <a:noFill/>
          <a:ln w="28575">
            <a:solidFill>
              <a:srgbClr val="0000F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6372225" y="4851400"/>
            <a:ext cx="53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6448425" y="4992687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 3</a:t>
            </a:r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>
            <a:off x="6253163" y="5008562"/>
            <a:ext cx="5286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49177" name="Text Box 25"/>
          <p:cNvSpPr txBox="1">
            <a:spLocks noChangeArrowheads="1"/>
          </p:cNvSpPr>
          <p:nvPr/>
        </p:nvSpPr>
        <p:spPr bwMode="auto">
          <a:xfrm>
            <a:off x="7146925" y="4824412"/>
            <a:ext cx="6254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7210425" y="4851400"/>
            <a:ext cx="533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.VnTime" pitchFamily="34" charset="0"/>
              <a:cs typeface="Arial" charset="0"/>
            </a:endParaRPr>
          </a:p>
        </p:txBody>
      </p:sp>
      <p:sp>
        <p:nvSpPr>
          <p:cNvPr id="9241" name="Text Box 33"/>
          <p:cNvSpPr txBox="1">
            <a:spLocks noChangeArrowheads="1"/>
          </p:cNvSpPr>
          <p:nvPr/>
        </p:nvSpPr>
        <p:spPr bwMode="auto">
          <a:xfrm>
            <a:off x="1812925" y="1174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9242" name="Text Box 36"/>
          <p:cNvSpPr txBox="1">
            <a:spLocks noChangeArrowheads="1"/>
          </p:cNvSpPr>
          <p:nvPr/>
        </p:nvSpPr>
        <p:spPr bwMode="auto">
          <a:xfrm>
            <a:off x="974725" y="1717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193" name="Line 41"/>
          <p:cNvSpPr>
            <a:spLocks noChangeShapeType="1"/>
          </p:cNvSpPr>
          <p:nvPr/>
        </p:nvSpPr>
        <p:spPr bwMode="auto">
          <a:xfrm>
            <a:off x="1295400" y="2895600"/>
            <a:ext cx="1371600" cy="0"/>
          </a:xfrm>
          <a:prstGeom prst="line">
            <a:avLst/>
          </a:prstGeom>
          <a:ln>
            <a:solidFill>
              <a:srgbClr val="FF0066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90600" y="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>
            <a:off x="3276600" y="2895600"/>
            <a:ext cx="1371600" cy="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9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/>
      <p:bldP spid="49156" grpId="0"/>
      <p:bldP spid="49158" grpId="0"/>
      <p:bldP spid="49159" grpId="0"/>
      <p:bldP spid="49160" grpId="0"/>
      <p:bldP spid="49161" grpId="0"/>
      <p:bldP spid="49162" grpId="0"/>
      <p:bldP spid="49163" grpId="0" animBg="1"/>
      <p:bldP spid="49164" grpId="0"/>
      <p:bldP spid="49165" grpId="0"/>
      <p:bldP spid="49166" grpId="0"/>
      <p:bldP spid="49167" grpId="0"/>
      <p:bldP spid="49168" grpId="0"/>
      <p:bldP spid="49169" grpId="0"/>
      <p:bldP spid="49170" grpId="0"/>
      <p:bldP spid="49171" grpId="0"/>
      <p:bldP spid="49172" grpId="0" animBg="1"/>
      <p:bldP spid="49173" grpId="0"/>
      <p:bldP spid="49174" grpId="0"/>
      <p:bldP spid="49175" grpId="0"/>
      <p:bldP spid="49177" grpId="0"/>
      <p:bldP spid="491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90600" y="0"/>
            <a:ext cx="6477000" cy="5109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35000"/>
              </a:spcBef>
              <a:defRPr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 Times" pitchFamily="2" charset="0"/>
                <a:cs typeface="Times New Roman" pitchFamily="18" charset="0"/>
              </a:rPr>
              <a:t> </a:t>
            </a:r>
            <a:endParaRPr lang="en-US" sz="32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 Times" pitchFamily="2" charset="0"/>
              <a:cs typeface="Times New Roman" pitchFamily="18" charset="0"/>
            </a:endParaRPr>
          </a:p>
        </p:txBody>
      </p:sp>
      <p:sp>
        <p:nvSpPr>
          <p:cNvPr id="11271" name="Text Box 37"/>
          <p:cNvSpPr txBox="1">
            <a:spLocks noChangeArrowheads="1"/>
          </p:cNvSpPr>
          <p:nvPr/>
        </p:nvSpPr>
        <p:spPr bwMode="auto">
          <a:xfrm>
            <a:off x="-76200" y="1676400"/>
            <a:ext cx="754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rgbClr val="FF0000"/>
                </a:solidFill>
              </a:rPr>
              <a:t>Bài 3 </a:t>
            </a:r>
            <a:r>
              <a:rPr lang="en-US" sz="2800" smtClean="0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Giải bài toán theo hình vẽ sau:</a:t>
            </a:r>
          </a:p>
        </p:txBody>
      </p:sp>
      <p:pic>
        <p:nvPicPr>
          <p:cNvPr id="12" name="Picture 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09800"/>
            <a:ext cx="1781175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 descr="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00"/>
            <a:ext cx="1295400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4"/>
          <p:cNvSpPr>
            <a:spLocks/>
          </p:cNvSpPr>
          <p:nvPr/>
        </p:nvSpPr>
        <p:spPr bwMode="auto">
          <a:xfrm rot="-5400000">
            <a:off x="1828800" y="266700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447800" y="4267200"/>
            <a:ext cx="121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  <a:cs typeface="Arial" charset="0"/>
              </a:rPr>
              <a:t>?kg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505200" y="2286000"/>
            <a:ext cx="5638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dirty="0">
                <a:latin typeface="Vni-NBKQ1" pitchFamily="2" charset="0"/>
              </a:rPr>
              <a:t>   </a:t>
            </a:r>
            <a:r>
              <a:rPr lang="en-US" dirty="0" err="1" smtClean="0">
                <a:cs typeface="Times New Roman" pitchFamily="18" charset="0"/>
              </a:rPr>
              <a:t>Bao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gạo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cân</a:t>
            </a:r>
            <a:r>
              <a:rPr lang="en-US" dirty="0" smtClean="0">
                <a:cs typeface="Times New Roman" pitchFamily="18" charset="0"/>
              </a:rPr>
              <a:t> nặng46 kg, </a:t>
            </a:r>
            <a:r>
              <a:rPr lang="en-US" dirty="0" err="1" smtClean="0">
                <a:cs typeface="Times New Roman" pitchFamily="18" charset="0"/>
              </a:rPr>
              <a:t>bao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ngô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cân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nặng</a:t>
            </a:r>
            <a:r>
              <a:rPr lang="en-US" dirty="0" smtClean="0">
                <a:cs typeface="Times New Roman" pitchFamily="18" charset="0"/>
              </a:rPr>
              <a:t> 27 kg. </a:t>
            </a:r>
            <a:r>
              <a:rPr lang="en-US" dirty="0" err="1" smtClean="0">
                <a:cs typeface="Times New Roman" pitchFamily="18" charset="0"/>
              </a:rPr>
              <a:t>Hỏi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cả</a:t>
            </a:r>
            <a:r>
              <a:rPr lang="en-US" dirty="0" smtClean="0">
                <a:cs typeface="Times New Roman" pitchFamily="18" charset="0"/>
              </a:rPr>
              <a:t>  2 </a:t>
            </a:r>
            <a:r>
              <a:rPr lang="en-US" dirty="0" err="1" smtClean="0">
                <a:cs typeface="Times New Roman" pitchFamily="18" charset="0"/>
              </a:rPr>
              <a:t>bao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cân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nặng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bao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nhiêu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lô</a:t>
            </a:r>
            <a:r>
              <a:rPr lang="en-US" dirty="0" smtClean="0">
                <a:cs typeface="Times New Roman" pitchFamily="18" charset="0"/>
              </a:rPr>
              <a:t> gam ?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257800" y="4191000"/>
            <a:ext cx="281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u="sng" dirty="0" err="1" smtClean="0">
                <a:latin typeface="Vni-NBKQ1" pitchFamily="2" charset="0"/>
              </a:rPr>
              <a:t>Bài</a:t>
            </a:r>
            <a:r>
              <a:rPr lang="en-US" sz="3200" u="sng" dirty="0" smtClean="0">
                <a:latin typeface="Vni-NBKQ1" pitchFamily="2" charset="0"/>
              </a:rPr>
              <a:t> </a:t>
            </a:r>
            <a:r>
              <a:rPr lang="en-US" sz="3200" u="sng" dirty="0" err="1" smtClean="0">
                <a:latin typeface="Vni-NBKQ1" pitchFamily="2" charset="0"/>
              </a:rPr>
              <a:t>giải</a:t>
            </a:r>
            <a:endParaRPr lang="en-US" sz="3200" u="sng" dirty="0">
              <a:latin typeface="Vni-NBKQ1" pitchFamily="2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657600" y="4724400"/>
            <a:ext cx="5029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err="1" smtClean="0">
                <a:cs typeface="Times New Roman" pitchFamily="18" charset="0"/>
              </a:rPr>
              <a:t>Số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ki</a:t>
            </a:r>
            <a:r>
              <a:rPr lang="en-US" smtClean="0">
                <a:cs typeface="Times New Roman" pitchFamily="18" charset="0"/>
              </a:rPr>
              <a:t> - </a:t>
            </a:r>
            <a:r>
              <a:rPr lang="en-US" dirty="0" err="1" smtClean="0">
                <a:cs typeface="Times New Roman" pitchFamily="18" charset="0"/>
              </a:rPr>
              <a:t>lô</a:t>
            </a:r>
            <a:r>
              <a:rPr lang="en-US" dirty="0" smtClean="0">
                <a:cs typeface="Times New Roman" pitchFamily="18" charset="0"/>
              </a:rPr>
              <a:t> –</a:t>
            </a:r>
            <a:r>
              <a:rPr lang="en-US" dirty="0" err="1" smtClean="0">
                <a:cs typeface="Times New Roman" pitchFamily="18" charset="0"/>
              </a:rPr>
              <a:t>gam</a:t>
            </a:r>
            <a:r>
              <a:rPr lang="en-US" dirty="0" smtClean="0">
                <a:cs typeface="Times New Roman" pitchFamily="18" charset="0"/>
              </a:rPr>
              <a:t>  </a:t>
            </a:r>
            <a:r>
              <a:rPr lang="en-US" dirty="0" err="1" smtClean="0">
                <a:cs typeface="Times New Roman" pitchFamily="18" charset="0"/>
              </a:rPr>
              <a:t>của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2 </a:t>
            </a:r>
            <a:r>
              <a:rPr lang="en-US" dirty="0" err="1">
                <a:cs typeface="Times New Roman" pitchFamily="18" charset="0"/>
              </a:rPr>
              <a:t>bao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cân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nặng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là</a:t>
            </a:r>
            <a:r>
              <a:rPr lang="en-US" dirty="0" smtClean="0">
                <a:cs typeface="Times New Roman" pitchFamily="18" charset="0"/>
              </a:rPr>
              <a:t>:</a:t>
            </a:r>
            <a:endParaRPr lang="en-US" dirty="0">
              <a:cs typeface="Times New Roman" pitchFamily="18" charset="0"/>
            </a:endParaRPr>
          </a:p>
          <a:p>
            <a:pPr eaLnBrk="1" hangingPunct="1"/>
            <a:r>
              <a:rPr lang="en-US" dirty="0">
                <a:cs typeface="Times New Roman" pitchFamily="18" charset="0"/>
              </a:rPr>
              <a:t>    </a:t>
            </a:r>
            <a:r>
              <a:rPr lang="en-US" dirty="0" smtClean="0">
                <a:cs typeface="Times New Roman" pitchFamily="18" charset="0"/>
              </a:rPr>
              <a:t>          46 </a:t>
            </a:r>
            <a:r>
              <a:rPr lang="en-US" dirty="0">
                <a:cs typeface="Times New Roman" pitchFamily="18" charset="0"/>
              </a:rPr>
              <a:t>+ 27 = 73 </a:t>
            </a:r>
            <a:r>
              <a:rPr lang="en-US" dirty="0" smtClean="0">
                <a:cs typeface="Times New Roman" pitchFamily="18" charset="0"/>
              </a:rPr>
              <a:t>(kg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                           </a:t>
            </a:r>
            <a:r>
              <a:rPr lang="en-US" dirty="0" err="1" smtClean="0">
                <a:cs typeface="Times New Roman" pitchFamily="18" charset="0"/>
              </a:rPr>
              <a:t>Đáp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số</a:t>
            </a:r>
            <a:r>
              <a:rPr lang="en-US" dirty="0" smtClean="0">
                <a:cs typeface="Times New Roman" pitchFamily="18" charset="0"/>
              </a:rPr>
              <a:t> : </a:t>
            </a:r>
            <a:r>
              <a:rPr lang="en-US" dirty="0">
                <a:cs typeface="Times New Roman" pitchFamily="18" charset="0"/>
              </a:rPr>
              <a:t>73 kg</a:t>
            </a:r>
          </a:p>
        </p:txBody>
      </p:sp>
    </p:spTree>
  </p:cSld>
  <p:clrMapOvr>
    <a:masterClrMapping/>
  </p:clrMapOvr>
  <p:transition>
    <p:plu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468</Words>
  <Application>Microsoft Office PowerPoint</Application>
  <PresentationFormat>On-screen Show (4:3)</PresentationFormat>
  <Paragraphs>133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DAT</dc:creator>
  <cp:lastModifiedBy>A</cp:lastModifiedBy>
  <cp:revision>158</cp:revision>
  <dcterms:created xsi:type="dcterms:W3CDTF">2002-06-06T09:20:35Z</dcterms:created>
  <dcterms:modified xsi:type="dcterms:W3CDTF">2016-10-25T06:49:40Z</dcterms:modified>
</cp:coreProperties>
</file>